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342" r:id="rId5"/>
    <p:sldId id="341" r:id="rId6"/>
    <p:sldId id="344" r:id="rId7"/>
    <p:sldId id="343" r:id="rId8"/>
    <p:sldId id="345" r:id="rId9"/>
    <p:sldId id="33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2"/>
            <p14:sldId id="341"/>
            <p14:sldId id="344"/>
            <p14:sldId id="343"/>
          </p14:sldIdLst>
        </p14:section>
        <p14:section name="Материалы" id="{0F84D0DE-CEB1-417E-B269-8B3EB04B5FA6}">
          <p14:sldIdLst>
            <p14:sldId id="345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20" y="13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=""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=""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=""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=""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=""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=""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=""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=""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=""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=""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=""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=""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=""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=""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=""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=""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=""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=""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=""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=""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=""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=""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=""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=""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=""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=""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=""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=""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=""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=""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=""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=""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=""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=""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=""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=""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=""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=""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=""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=""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=""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=""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=""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=""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=""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=""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=""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=""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=""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=""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=""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=""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=""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=""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=""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=""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=""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=""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=""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=""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=""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=""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=""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=""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=""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=""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=""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=""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=""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=""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=""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=""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=""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=""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=""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=""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=""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=""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=""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=""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=""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=""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=""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=""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=""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=""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=""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=""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=""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=""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=""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=""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=""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=""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=""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=""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=""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=""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=""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=""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=""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=""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=""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=""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=""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=""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=""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=""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=""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=""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=""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=""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=""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=""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=""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=""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=""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=""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=""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=""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=""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=""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=""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=""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=""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=""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=""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=""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=""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=""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=""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=""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=""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=""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=""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=""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=""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=""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=""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=""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=""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=""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=""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=""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=""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=""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=""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=""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=""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=""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=""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=""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=""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=""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=""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=""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=""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=""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=""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=""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=""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=""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=""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=""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=""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=""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=""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=""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=""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=""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=""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=""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=""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=""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=""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=""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=""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=""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=""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=""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=""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=""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=""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=""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=""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=""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=""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=""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=""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=""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=""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=""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=""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=""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=""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=""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=""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=""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=""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=""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=""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=""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=""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=""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=""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=""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=""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=""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=""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=""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=""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=""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=""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=""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=""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=""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=""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=""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=""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=""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=""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12</a:t>
            </a:r>
            <a:r>
              <a:rPr lang="ru-RU" dirty="0"/>
              <a:t>. </a:t>
            </a:r>
            <a:r>
              <a:rPr lang="ru-RU" dirty="0" smtClean="0"/>
              <a:t>Сервис планирования передачи данных</a:t>
            </a:r>
          </a:p>
          <a:p>
            <a:r>
              <a:rPr lang="ru-RU" dirty="0" smtClean="0"/>
              <a:t>от космических аппаратов на земные станции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Альберт</a:t>
            </a:r>
          </a:p>
          <a:p>
            <a:r>
              <a:rPr lang="ru-RU" dirty="0" smtClean="0"/>
              <a:t>Шайхутдинов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 smtClean="0"/>
              <a:t>Капитан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chivelazur</a:t>
            </a:r>
            <a:endParaRPr lang="ru-RU" dirty="0"/>
          </a:p>
          <a:p>
            <a:r>
              <a:rPr lang="en-US" dirty="0" smtClean="0"/>
              <a:t>+7</a:t>
            </a:r>
            <a:r>
              <a:rPr lang="ru-RU" dirty="0" smtClean="0"/>
              <a:t> </a:t>
            </a:r>
            <a:r>
              <a:rPr lang="en-US" dirty="0" smtClean="0"/>
              <a:t>985</a:t>
            </a:r>
            <a:r>
              <a:rPr lang="ru-RU" dirty="0" smtClean="0"/>
              <a:t> 4</a:t>
            </a:r>
            <a:r>
              <a:rPr lang="en-US" dirty="0" smtClean="0"/>
              <a:t>66</a:t>
            </a:r>
            <a:r>
              <a:rPr lang="ru-RU" dirty="0" smtClean="0"/>
              <a:t> </a:t>
            </a:r>
            <a:r>
              <a:rPr lang="en-US" dirty="0" smtClean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Елена</a:t>
            </a:r>
          </a:p>
          <a:p>
            <a:r>
              <a:rPr lang="ru-RU" dirty="0" smtClean="0"/>
              <a:t>Красулина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 smtClean="0"/>
              <a:t>Поддержка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Владислав</a:t>
            </a:r>
            <a:endParaRPr lang="ru-RU" dirty="0"/>
          </a:p>
          <a:p>
            <a:r>
              <a:rPr lang="ru-RU" dirty="0" smtClean="0"/>
              <a:t>Мещеряков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  <a:p>
            <a:r>
              <a:rPr lang="en-US" sz="1200" dirty="0"/>
              <a:t>@</a:t>
            </a:r>
            <a:r>
              <a:rPr lang="en-US" sz="1200" dirty="0" err="1" smtClean="0"/>
              <a:t>vladmeshcheryakov</a:t>
            </a:r>
            <a:endParaRPr lang="ru-RU" sz="1200" dirty="0"/>
          </a:p>
          <a:p>
            <a:r>
              <a:rPr lang="ru-RU" dirty="0"/>
              <a:t>+7 911 836 4495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=""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имеет огромное количество параметров, и формально можно решать оптимальную задачу и искать глобальный </a:t>
            </a:r>
            <a:r>
              <a:rPr lang="ru-RU" dirty="0" smtClean="0"/>
              <a:t>максимум. Однако </a:t>
            </a:r>
            <a:r>
              <a:rPr lang="ru-RU" dirty="0"/>
              <a:t>прямое такое решение, очевидно, будет крайне вычислительно </a:t>
            </a:r>
            <a:r>
              <a:rPr lang="ru-RU" dirty="0" smtClean="0"/>
              <a:t>затратным, </a:t>
            </a:r>
            <a:r>
              <a:rPr lang="ru-RU" dirty="0"/>
              <a:t>поэтому мы используем упрощенную математическую модель, в основе которой лежат события.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Событие </a:t>
            </a:r>
            <a:r>
              <a:rPr lang="ru-RU" dirty="0"/>
              <a:t>- это фиксация некоторого факта. Фактически большая часть событий указано в исходных данных: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</a:t>
            </a:r>
            <a:r>
              <a:rPr lang="ru-RU" dirty="0" err="1"/>
              <a:t>station_entrance</a:t>
            </a:r>
            <a:r>
              <a:rPr lang="ru-RU" dirty="0"/>
              <a:t> - вход спутника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err="1"/>
              <a:t>station_exit</a:t>
            </a:r>
            <a:r>
              <a:rPr lang="ru-RU" dirty="0"/>
              <a:t> - выход спутника S из зоны видимости станции T.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err="1"/>
              <a:t>russia_entrance</a:t>
            </a:r>
            <a:r>
              <a:rPr lang="ru-RU" dirty="0"/>
              <a:t> - вход спутника S на территорию России.</a:t>
            </a:r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dirty="0" err="1"/>
              <a:t>russia_exit</a:t>
            </a:r>
            <a:r>
              <a:rPr lang="ru-RU" dirty="0"/>
              <a:t> - выход спутника S с территории России.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При наступлении каждого события мы рассчитываем параметры системы (сколько данных на каком спутнике и т.д.), а также принимаем решение для событий </a:t>
            </a:r>
            <a:r>
              <a:rPr lang="ru-RU" dirty="0" err="1"/>
              <a:t>station_entrance</a:t>
            </a:r>
            <a:r>
              <a:rPr lang="ru-RU" dirty="0"/>
              <a:t> и </a:t>
            </a:r>
            <a:r>
              <a:rPr lang="ru-RU" dirty="0" err="1"/>
              <a:t>station_exit</a:t>
            </a:r>
            <a:r>
              <a:rPr lang="ru-RU" dirty="0"/>
              <a:t>, с какого спутника должна скачивать данные станция.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Алгоритм принятия решения, с какого спутника должна скачивать данные станция, называется </a:t>
            </a:r>
            <a:r>
              <a:rPr lang="ru-RU" dirty="0" smtClean="0"/>
              <a:t>Стратегия.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Таким образом, выбирая ту или иную стратегию, определяющую локального поведение станции, мы можем менять глобальные результаты. В некоторым смысле можно провести аналогию с "жадным алгоритмом</a:t>
            </a:r>
            <a:r>
              <a:rPr lang="ru-RU" dirty="0" smtClean="0"/>
              <a:t>".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2" y="1141118"/>
            <a:ext cx="7020108" cy="51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стратегий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Стратегия 1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 с максимально заполненной бортовой </a:t>
            </a:r>
            <a:r>
              <a:rPr lang="ru-RU" sz="1200" dirty="0" smtClean="0"/>
              <a:t>памятью (практически значит поддерживать минимальный уровень среднего заполнения бортовой памяти).</a:t>
            </a:r>
            <a:endParaRPr lang="ru-RU" sz="1200" dirty="0"/>
          </a:p>
          <a:p>
            <a:pPr marL="0" indent="0">
              <a:buNone/>
            </a:pPr>
            <a:r>
              <a:rPr lang="ru-RU" dirty="0" smtClean="0"/>
              <a:t>Стратегия </a:t>
            </a:r>
            <a:r>
              <a:rPr lang="ru-RU" dirty="0" smtClean="0"/>
              <a:t>2</a:t>
            </a:r>
            <a:endParaRPr lang="ru-RU" b="1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спутника, который может передавать данные с наибольшей скоростью (приоритет </a:t>
            </a:r>
            <a:r>
              <a:rPr lang="ru-RU" sz="1200" dirty="0" err="1"/>
              <a:t>Киноспутникам</a:t>
            </a:r>
            <a:r>
              <a:rPr lang="ru-RU" sz="1200" dirty="0"/>
              <a:t>). При равных скоростях передачи приоритет отдается спутнику с максимально заполненной бортовой памятью.</a:t>
            </a:r>
          </a:p>
          <a:p>
            <a:pPr marL="0" indent="0">
              <a:buNone/>
            </a:pPr>
            <a:r>
              <a:rPr lang="ru-RU" dirty="0" smtClean="0"/>
              <a:t>Стратегия </a:t>
            </a:r>
            <a:r>
              <a:rPr lang="ru-RU" dirty="0" smtClean="0"/>
              <a:t>3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не скачивает никаких данных. Используется для отладки решения. Аналогично можно рассмотреть стратегию, когда данные скачиваются только с Зорких / </a:t>
            </a:r>
            <a:r>
              <a:rPr lang="ru-RU" sz="1200" dirty="0" err="1"/>
              <a:t>Киноспутников</a:t>
            </a:r>
            <a:r>
              <a:rPr lang="ru-RU" sz="12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3" y="3162132"/>
            <a:ext cx="6967297" cy="3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Идем по всем событиям и выполняем два шага для каждого из них: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Обновление </a:t>
            </a:r>
            <a:r>
              <a:rPr lang="ru-RU" dirty="0"/>
              <a:t>параметров системы на начало события и расчет </a:t>
            </a:r>
            <a:r>
              <a:rPr lang="ru-RU" dirty="0" smtClean="0"/>
              <a:t>метрик \</a:t>
            </a:r>
          </a:p>
          <a:p>
            <a:pPr marL="632279" lvl="1" indent="-342900">
              <a:buAutoNum type="arabicPeriod"/>
            </a:pPr>
            <a:r>
              <a:rPr lang="ru-RU" dirty="0" smtClean="0"/>
              <a:t>спутники, которые ведут съемку – увеличиваем объем занятой бортовой памяти</a:t>
            </a:r>
          </a:p>
          <a:p>
            <a:pPr marL="632279" lvl="1" indent="-342900">
              <a:buAutoNum type="arabicPeriod"/>
            </a:pPr>
            <a:r>
              <a:rPr lang="ru-RU" dirty="0"/>
              <a:t>спутники, которые </a:t>
            </a:r>
            <a:r>
              <a:rPr lang="ru-RU" dirty="0" smtClean="0"/>
              <a:t>передают – уменьшаем.</a:t>
            </a:r>
          </a:p>
          <a:p>
            <a:pPr marL="632279" lvl="1" indent="-342900">
              <a:buAutoNum type="arabicPeriod"/>
            </a:pPr>
            <a:r>
              <a:rPr lang="ru-RU" smtClean="0"/>
              <a:t>считаем статистику.</a:t>
            </a:r>
            <a:endParaRPr lang="ru-RU" dirty="0" smtClean="0"/>
          </a:p>
          <a:p>
            <a:pPr marL="289379" lvl="1" indent="0">
              <a:buNone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dirty="0" smtClean="0"/>
              <a:t>Обработка события (</a:t>
            </a:r>
            <a:r>
              <a:rPr lang="ru-RU" dirty="0"/>
              <a:t>з</a:t>
            </a:r>
            <a:r>
              <a:rPr lang="ru-RU" dirty="0" smtClean="0"/>
              <a:t>ависит </a:t>
            </a:r>
            <a:r>
              <a:rPr lang="ru-RU" dirty="0"/>
              <a:t>от типа </a:t>
            </a:r>
            <a:r>
              <a:rPr lang="ru-RU" dirty="0" smtClean="0"/>
              <a:t>события).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station_entrance</a:t>
            </a:r>
            <a:r>
              <a:rPr lang="ru-RU" dirty="0" smtClean="0"/>
              <a:t> </a:t>
            </a:r>
            <a:r>
              <a:rPr lang="ru-RU" dirty="0"/>
              <a:t>- вход спутника S в зону видимости станции T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Добавляем спутник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Если спутник S в данный момент скачивает данные на другую станцию - обработка не требуется.</a:t>
            </a:r>
          </a:p>
          <a:p>
            <a:pPr marL="0" indent="0">
              <a:buNone/>
            </a:pPr>
            <a:r>
              <a:rPr lang="ru-RU" dirty="0"/>
              <a:t>3. Иначе:</a:t>
            </a:r>
          </a:p>
          <a:p>
            <a:pPr marL="0" indent="0">
              <a:buNone/>
            </a:pPr>
            <a:r>
              <a:rPr lang="ru-RU" dirty="0"/>
              <a:t>   1. Получаем ID спутника, данные с которого должна скачивать станция согласно выбранной стратегии.</a:t>
            </a:r>
          </a:p>
          <a:p>
            <a:pPr marL="0" indent="0">
              <a:buNone/>
            </a:pPr>
            <a:r>
              <a:rPr lang="ru-RU" dirty="0"/>
              <a:t>   2. Если ID спутника, с которого скачивает станция, меняется, необходимо обновить параметры:</a:t>
            </a:r>
          </a:p>
          <a:p>
            <a:pPr marL="0" indent="0">
              <a:buNone/>
            </a:pPr>
            <a:r>
              <a:rPr lang="ru-RU" dirty="0"/>
              <a:t>      1. Если станцию скачивала данные с некоторого спутника (ID != 0), то завершаем с ним сессию, устанавливаем в атрибутах спутника, что он больше не передает данные для скачки.</a:t>
            </a:r>
          </a:p>
          <a:p>
            <a:pPr marL="0" indent="0">
              <a:buNone/>
            </a:pPr>
            <a:r>
              <a:rPr lang="ru-RU" dirty="0"/>
              <a:t>      2. Обновляем в атрибутах станции ID спутника, с которого она ведет скачивание (может быть и 0, если скачивание прекратили).</a:t>
            </a:r>
          </a:p>
          <a:p>
            <a:pPr marL="0" indent="0">
              <a:buNone/>
            </a:pPr>
            <a:r>
              <a:rPr lang="ru-RU" dirty="0"/>
              <a:t>      3. Если новый спутник есть (ID != 0), то создаем новую сессию и обновляем в атрибутах нового спутника ID станции, которая скачивает с него данные.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station_exit</a:t>
            </a:r>
            <a:r>
              <a:rPr lang="ru-RU" dirty="0" smtClean="0"/>
              <a:t> </a:t>
            </a:r>
            <a:r>
              <a:rPr lang="ru-RU" dirty="0"/>
              <a:t>- выход спутника S из зоны видимости станции T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Полностью </a:t>
            </a:r>
            <a:r>
              <a:rPr lang="ru-RU" dirty="0"/>
              <a:t>аналогично _</a:t>
            </a:r>
            <a:r>
              <a:rPr lang="ru-RU" dirty="0" err="1"/>
              <a:t>station_entrance</a:t>
            </a:r>
            <a:r>
              <a:rPr lang="ru-RU" dirty="0"/>
              <a:t>_, кроме шага 1: Убираем спутник S из зоны видимости станции </a:t>
            </a:r>
            <a:r>
              <a:rPr lang="ru-RU" dirty="0" smtClean="0"/>
              <a:t>T.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russia_entrance</a:t>
            </a:r>
            <a:r>
              <a:rPr lang="ru-RU" dirty="0" smtClean="0"/>
              <a:t> </a:t>
            </a:r>
            <a:r>
              <a:rPr lang="ru-RU" dirty="0"/>
              <a:t>- вход спутника S на территорию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Добавляем </a:t>
            </a:r>
            <a:r>
              <a:rPr lang="ru-RU" dirty="0"/>
              <a:t>атрибут спутника S, что он летит над Россией в подходящее время для </a:t>
            </a:r>
            <a:r>
              <a:rPr lang="ru-RU" dirty="0" smtClean="0"/>
              <a:t>съемки.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b="1" dirty="0" err="1" smtClean="0"/>
              <a:t>russia_exit</a:t>
            </a:r>
            <a:r>
              <a:rPr lang="ru-RU" dirty="0" smtClean="0"/>
              <a:t> </a:t>
            </a:r>
            <a:r>
              <a:rPr lang="ru-RU" dirty="0"/>
              <a:t>- выход спутника S с территории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Убираем </a:t>
            </a:r>
            <a:r>
              <a:rPr lang="ru-RU" dirty="0"/>
              <a:t>атрибут спутника S, что он летит над Россией в подходящее время для съемки.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96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Результаты по стратегиям: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Стратегия 1.</a:t>
            </a:r>
          </a:p>
          <a:p>
            <a:pPr marL="0" indent="0">
              <a:buNone/>
            </a:pPr>
            <a:r>
              <a:rPr lang="ru-RU" dirty="0"/>
              <a:t>  </a:t>
            </a:r>
            <a:r>
              <a:rPr lang="ru-RU" dirty="0" smtClean="0"/>
              <a:t> 1</a:t>
            </a:r>
            <a:r>
              <a:rPr lang="ru-RU" dirty="0"/>
              <a:t>. Минут 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683159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1.313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2.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1921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476219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1.382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3.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378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0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0.866 секунд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Наиболее интересной оказалось самая простая Стратегия 1. Были рассмотрены и другие варианты, но мы остановились на этих.</a:t>
            </a:r>
          </a:p>
          <a:p>
            <a:r>
              <a:rPr lang="ru-RU" dirty="0" smtClean="0"/>
              <a:t>По </a:t>
            </a:r>
            <a:r>
              <a:rPr lang="ru-RU" dirty="0"/>
              <a:t>Стратегиям 1 и 2 интересно отметить, что в среднем станции практически всегда скачивают данные (все 14 станций). Данные со спутников скачиваются относительно равномерно, то есть покрытие снимков </a:t>
            </a:r>
            <a:r>
              <a:rPr lang="ru-RU" dirty="0" smtClean="0"/>
              <a:t>однородное. </a:t>
            </a:r>
            <a:r>
              <a:rPr lang="ru-RU" dirty="0"/>
              <a:t>Стратегия 3 лишь показывает, что если не скачивать данные со спутников, то к 378 минуте появится первый спутник с переполненной бортовой памятью, а через двое суток к 03 </a:t>
            </a:r>
            <a:r>
              <a:rPr lang="ru-RU" dirty="0" err="1"/>
              <a:t>Jun</a:t>
            </a:r>
            <a:r>
              <a:rPr lang="ru-RU" dirty="0"/>
              <a:t> 2027 04:21:46.623 уже все спутники полностью исчерпают лимит.</a:t>
            </a:r>
          </a:p>
          <a:p>
            <a:r>
              <a:rPr lang="ru-RU" dirty="0" smtClean="0"/>
              <a:t>Подводя </a:t>
            </a:r>
            <a:r>
              <a:rPr lang="ru-RU" dirty="0"/>
              <a:t>итог, полученный подход обработки событий и стратегии выбора спутника для передачи данных довольно прост в понимании и может быть применен для прикладных задач без усложнений. Алгоритм работает очень быстро.</a:t>
            </a:r>
          </a:p>
          <a:p>
            <a:r>
              <a:rPr lang="ru-RU" dirty="0" smtClean="0"/>
              <a:t>Важно </a:t>
            </a:r>
            <a:r>
              <a:rPr lang="ru-RU" dirty="0"/>
              <a:t>отметить, что таким подходом можно на каждой обработке события рассматривать все варианты выбора спутника и просчитать все возможные ветки (по оценке их получается триллионы), чтобы найти самый оптимальный вариант. Но это требует значительных вычислительных мощностей, при этом сама реализация такого алгоритма остается довольно простой.</a:t>
            </a:r>
          </a:p>
        </p:txBody>
      </p:sp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– стратегия 1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Минут </a:t>
            </a:r>
            <a:r>
              <a:rPr lang="ru-RU" dirty="0"/>
              <a:t>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 smtClean="0"/>
              <a:t>Суммарный </a:t>
            </a:r>
            <a:r>
              <a:rPr lang="ru-RU" dirty="0"/>
              <a:t>объем </a:t>
            </a:r>
            <a:r>
              <a:rPr lang="ru-RU" dirty="0" smtClean="0"/>
              <a:t>данных, </a:t>
            </a:r>
            <a:r>
              <a:rPr lang="ru-RU" dirty="0"/>
              <a:t>переданных на Землю: </a:t>
            </a:r>
            <a:r>
              <a:rPr lang="ru-RU" dirty="0" smtClean="0"/>
              <a:t>683159</a:t>
            </a:r>
            <a:r>
              <a:rPr lang="en-US" dirty="0" smtClean="0"/>
              <a:t> GB</a:t>
            </a:r>
          </a:p>
          <a:p>
            <a:pPr marL="0" indent="0">
              <a:buNone/>
            </a:pPr>
            <a:r>
              <a:rPr lang="ru-RU" dirty="0" smtClean="0"/>
              <a:t>Средний объем переданных данных одним спутником: 3415 </a:t>
            </a:r>
            <a:r>
              <a:rPr lang="en-US" dirty="0" smtClean="0"/>
              <a:t>GB</a:t>
            </a:r>
          </a:p>
          <a:p>
            <a:pPr marL="0" indent="0">
              <a:buNone/>
            </a:pPr>
            <a:r>
              <a:rPr lang="ru-RU" dirty="0" smtClean="0"/>
              <a:t>Минимальный объем переданных данных спутником:</a:t>
            </a:r>
            <a:r>
              <a:rPr lang="en-US" dirty="0" smtClean="0"/>
              <a:t> 2601 GB </a:t>
            </a:r>
            <a:r>
              <a:rPr lang="en-US" dirty="0"/>
              <a:t>(</a:t>
            </a:r>
            <a:r>
              <a:rPr lang="en-US" dirty="0" smtClean="0"/>
              <a:t>KinoSat_111410</a:t>
            </a:r>
            <a:r>
              <a:rPr lang="ru-RU" dirty="0" smtClean="0"/>
              <a:t>, Зоркий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Максимальный </a:t>
            </a:r>
            <a:r>
              <a:rPr lang="ru-RU" dirty="0"/>
              <a:t>объем переданных данных спутником</a:t>
            </a:r>
            <a:r>
              <a:rPr lang="ru-RU" dirty="0" smtClean="0"/>
              <a:t>: 5626 </a:t>
            </a:r>
            <a:r>
              <a:rPr lang="en-US" dirty="0"/>
              <a:t>GB (</a:t>
            </a:r>
            <a:r>
              <a:rPr lang="en-US" dirty="0" smtClean="0"/>
              <a:t>KinoSat_110507, </a:t>
            </a:r>
            <a:r>
              <a:rPr lang="ru-RU" dirty="0" smtClean="0"/>
              <a:t>Киноспутник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Станция на Земле может получать:</a:t>
            </a:r>
          </a:p>
          <a:p>
            <a:r>
              <a:rPr lang="ru-RU" dirty="0" smtClean="0"/>
              <a:t>В теории с учетом двух видов спутников: (50 * 0.125 + 150 * 0.0315) </a:t>
            </a:r>
            <a:r>
              <a:rPr lang="en-US" dirty="0" smtClean="0"/>
              <a:t>/ 200 = 0.054</a:t>
            </a:r>
            <a:r>
              <a:rPr lang="ru-RU" dirty="0" smtClean="0"/>
              <a:t>7</a:t>
            </a:r>
            <a:r>
              <a:rPr lang="en-US" dirty="0" smtClean="0"/>
              <a:t> GB/s</a:t>
            </a:r>
            <a:r>
              <a:rPr lang="ru-RU" dirty="0" smtClean="0"/>
              <a:t> (то есть на 1 Киноспутник видим 3 Зорких)</a:t>
            </a:r>
          </a:p>
          <a:p>
            <a:r>
              <a:rPr lang="ru-RU" dirty="0" smtClean="0"/>
              <a:t>Получено согласно Стратегии 1: </a:t>
            </a:r>
            <a:r>
              <a:rPr lang="en-US" dirty="0" smtClean="0"/>
              <a:t>683159 GB / (86400 </a:t>
            </a:r>
            <a:r>
              <a:rPr lang="ru-RU" dirty="0" smtClean="0"/>
              <a:t>секунд </a:t>
            </a:r>
            <a:r>
              <a:rPr lang="en-US" dirty="0" smtClean="0"/>
              <a:t>* 13</a:t>
            </a:r>
            <a:r>
              <a:rPr lang="ru-RU" dirty="0" smtClean="0"/>
              <a:t> суток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r>
              <a:rPr lang="en-US" dirty="0" smtClean="0"/>
              <a:t>/ 14 </a:t>
            </a:r>
            <a:r>
              <a:rPr lang="ru-RU" dirty="0" smtClean="0"/>
              <a:t>станций = 0.0434</a:t>
            </a:r>
            <a:r>
              <a:rPr lang="en-US" dirty="0" smtClean="0"/>
              <a:t> GB/s</a:t>
            </a:r>
          </a:p>
          <a:p>
            <a:r>
              <a:rPr lang="ru-RU" dirty="0" smtClean="0"/>
              <a:t>То есть коэффициент утилизации = 80% от предельного для данного наземного контура. Оставшиеся 20% это учет реальной видимости спутников.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13" y="2487610"/>
            <a:ext cx="8304835" cy="23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=""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650" y="3146729"/>
            <a:ext cx="3462600" cy="376138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1021</TotalTime>
  <Words>385</Words>
  <Application>Microsoft Office PowerPoint</Application>
  <PresentationFormat>Широкоэкранный</PresentationFormat>
  <Paragraphs>115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微软雅黑</vt:lpstr>
      <vt:lpstr>Amatic SC</vt:lpstr>
      <vt:lpstr>Arial</vt:lpstr>
      <vt:lpstr>Calibri</vt:lpstr>
      <vt:lpstr>Courier New</vt:lpstr>
      <vt:lpstr>Montserrat</vt:lpstr>
      <vt:lpstr>Для Академия инноваторов 16_9</vt:lpstr>
      <vt:lpstr>Uniorb</vt:lpstr>
      <vt:lpstr>Uniorb</vt:lpstr>
      <vt:lpstr>Общая идея</vt:lpstr>
      <vt:lpstr>Архитектура решения</vt:lpstr>
      <vt:lpstr>Варианты стратегий</vt:lpstr>
      <vt:lpstr>Описание алгоритма</vt:lpstr>
      <vt:lpstr>Результаты</vt:lpstr>
      <vt:lpstr>Результаты – стратегия 1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69</cp:revision>
  <dcterms:created xsi:type="dcterms:W3CDTF">2023-05-15T07:36:23Z</dcterms:created>
  <dcterms:modified xsi:type="dcterms:W3CDTF">2023-05-28T16:39:37Z</dcterms:modified>
</cp:coreProperties>
</file>